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76" r:id="rId3"/>
    <p:sldId id="258" r:id="rId4"/>
    <p:sldId id="277" r:id="rId5"/>
    <p:sldId id="270" r:id="rId6"/>
    <p:sldId id="279" r:id="rId7"/>
    <p:sldId id="273" r:id="rId8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DE3F0B-3C2B-4E20-AA27-91B0FF437FFF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37C0B7-9677-47B0-86BE-E7CBFB6FF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195385-EDD0-44A3-B14E-5A609B82238F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060388-65F7-4892-9A64-0EFD76C04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3C8C-F2C2-45E6-ACD8-ED3F303C73C3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81AA-2605-4134-88B8-532F6F79E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FD9E-9CDB-4B12-9123-B6B6CA68084D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71B4-5A3F-4838-AFF4-3D06500C87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3F81-DD5E-4408-8349-3D54BA11D2FC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60C5-56DA-4CF6-87EB-FAFD19328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889B-7A28-474C-BF94-A1696C968F73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2A64-0152-4CB8-9710-E6C2379A0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8984F8-8DEC-4308-AC6C-4DE172F45296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1EA2A1-DC4E-4BFE-80AA-9019206A5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6AC9-05C0-4993-9C3E-1419BDA3395F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B2EA-269A-46A7-BFC0-0D86DFC3B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059AF4-BEE6-46C9-9025-D1C525CB3C07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ADCC83-D09F-4D8D-840A-29CF5DA7B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A185FF-27F1-42D7-B642-5B66279A656A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4F4207-23CB-4116-8F6C-D7DAA9733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832E-4260-460E-AB6A-0BECF9F3D890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AFB1-30B7-40B2-AB9D-7AE0D66D5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B18585-66FF-4337-8220-E0B1A23A631C}" type="datetimeFigureOut">
              <a:rPr lang="en-GB"/>
              <a:pPr>
                <a:defRPr/>
              </a:pPr>
              <a:t>31/10/2013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EF55A0-3EEE-475F-9761-29AD742A1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67" r:id="rId4"/>
    <p:sldLayoutId id="2147483673" r:id="rId5"/>
    <p:sldLayoutId id="2147483668" r:id="rId6"/>
    <p:sldLayoutId id="2147483674" r:id="rId7"/>
    <p:sldLayoutId id="2147483675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uk/url?sa=i&amp;rct=j&amp;q=&amp;esrc=s&amp;frm=1&amp;source=images&amp;cd=&amp;cad=rja&amp;docid=uNN1kMC1Du4CGM&amp;tbnid=j5vKtrlRc8aOuM:&amp;ved=0CAUQjRw&amp;url=http://webtice.ac-guyane.fr/lettre/spip.php?article51&amp;ei=jv-ZUc_NDYuR0QXv9YFo&amp;bvm=bv.46751780,d.d2k&amp;psig=AFQjCNH1a49F066nMOmgKYyvWLXENk78jQ&amp;ust=136913332007147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fecosse.org.uk/Education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education@ifecosse.org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1"/>
          </p:nvPr>
        </p:nvSpPr>
        <p:spPr>
          <a:xfrm>
            <a:off x="2286000" y="3124200"/>
            <a:ext cx="6172200" cy="1893888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sz="4000" b="1" smtClean="0">
                <a:solidFill>
                  <a:schemeClr val="tx2"/>
                </a:solidFill>
              </a:rPr>
              <a:t>Our contribution</a:t>
            </a:r>
            <a:br>
              <a:rPr lang="fr-FR" sz="4000" b="1" smtClean="0">
                <a:solidFill>
                  <a:schemeClr val="tx2"/>
                </a:solidFill>
              </a:rPr>
            </a:br>
            <a:r>
              <a:rPr lang="fr-FR" sz="4000" b="1" smtClean="0">
                <a:solidFill>
                  <a:schemeClr val="tx2"/>
                </a:solidFill>
              </a:rPr>
              <a:t>	to the 1 + 2 model </a:t>
            </a:r>
            <a:br>
              <a:rPr lang="fr-FR" sz="4000" b="1" smtClean="0">
                <a:solidFill>
                  <a:schemeClr val="tx2"/>
                </a:solidFill>
              </a:rPr>
            </a:br>
            <a:r>
              <a:rPr lang="fr-FR" sz="4000" b="1" smtClean="0">
                <a:solidFill>
                  <a:schemeClr val="tx2"/>
                </a:solidFill>
              </a:rPr>
              <a:t>		in Scotland</a:t>
            </a:r>
            <a:endParaRPr lang="en-GB" sz="4000" b="1" smtClean="0">
              <a:solidFill>
                <a:schemeClr val="tx2"/>
              </a:solidFill>
            </a:endParaRPr>
          </a:p>
        </p:txBody>
      </p:sp>
      <p:pic>
        <p:nvPicPr>
          <p:cNvPr id="13314" name="Picture 3" descr="logo_minister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19446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IF_Logo-Ecosse-RV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9275"/>
            <a:ext cx="25209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600" b="1" cap="none" smtClean="0"/>
              <a:t>Signature of the agreement </a:t>
            </a:r>
            <a:br>
              <a:rPr lang="fr-FR" sz="2600" b="1" cap="none" smtClean="0"/>
            </a:br>
            <a:r>
              <a:rPr lang="fr-FR" sz="2600" b="1" cap="none" smtClean="0"/>
              <a:t>in the educational area </a:t>
            </a:r>
            <a:br>
              <a:rPr lang="fr-FR" sz="2600" b="1" cap="none" smtClean="0"/>
            </a:br>
            <a:r>
              <a:rPr lang="fr-FR" sz="2600" b="1" cap="none" smtClean="0"/>
              <a:t>between Scotland and France</a:t>
            </a:r>
            <a:r>
              <a:rPr lang="fr-FR" sz="2600" cap="none" smtClean="0"/>
              <a:t> </a:t>
            </a:r>
            <a:endParaRPr lang="en-US" sz="2600" cap="none" smtClean="0"/>
          </a:p>
        </p:txBody>
      </p:sp>
      <p:pic>
        <p:nvPicPr>
          <p:cNvPr id="14338" name="Image 1" descr="C:\documents and settings\coursecoordinator\local settings\Temp\10075803593_77e7236e9e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0" y="1744663"/>
            <a:ext cx="6350000" cy="45847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b="1" cap="none" smtClean="0"/>
              <a:t>Supporting links between schools, teachers, pupils </a:t>
            </a:r>
            <a:br>
              <a:rPr lang="fr-FR" sz="2000" b="1" cap="none" smtClean="0"/>
            </a:br>
            <a:r>
              <a:rPr lang="fr-FR" sz="2000" b="1" cap="none" smtClean="0"/>
              <a:t>within local authorities in Scotland and in France</a:t>
            </a:r>
            <a:r>
              <a:rPr lang="fr-FR" sz="2000" cap="none" smtClean="0"/>
              <a:t/>
            </a:r>
            <a:br>
              <a:rPr lang="fr-FR" sz="2000" cap="none" smtClean="0"/>
            </a:br>
            <a:endParaRPr lang="en-GB" sz="2000" cap="none" smtClean="0"/>
          </a:p>
        </p:txBody>
      </p:sp>
      <p:pic>
        <p:nvPicPr>
          <p:cNvPr id="15362" name="Picture 2" descr="http://webtice.ac-guyane.fr/lettre/IMG/gif/carte_nom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4429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1331913" y="2205038"/>
            <a:ext cx="2303462" cy="5762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Fife / ELA Créteil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860032" y="3861048"/>
            <a:ext cx="3168352" cy="64807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chemeClr val="tx1"/>
                </a:solidFill>
              </a:rPr>
              <a:t>Westlothian</a:t>
            </a:r>
            <a:r>
              <a:rPr lang="fr-FR" sz="1400" dirty="0">
                <a:solidFill>
                  <a:schemeClr val="tx1"/>
                </a:solidFill>
              </a:rPr>
              <a:t> / ELA Grenoble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499992" y="3429000"/>
            <a:ext cx="3168352" cy="648072"/>
          </a:xfrm>
          <a:prstGeom prst="lef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Renfrewshire/ ELA Lyon</a:t>
            </a:r>
            <a:endParaRPr lang="en-GB" sz="1600" dirty="0"/>
          </a:p>
        </p:txBody>
      </p:sp>
      <p:sp>
        <p:nvSpPr>
          <p:cNvPr id="19" name="Left Arrow 18"/>
          <p:cNvSpPr/>
          <p:nvPr/>
        </p:nvSpPr>
        <p:spPr>
          <a:xfrm>
            <a:off x="4787900" y="2349500"/>
            <a:ext cx="3960813" cy="503238"/>
          </a:xfrm>
          <a:prstGeom prst="leftArrow">
            <a:avLst>
              <a:gd name="adj1" fmla="val 8664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Dumfries &amp; Galloway / ELA Nancy-Metz</a:t>
            </a: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708400" y="1412875"/>
            <a:ext cx="3167063" cy="647700"/>
          </a:xfrm>
          <a:prstGeom prst="leftArrow">
            <a:avLst/>
          </a:prstGeom>
          <a:solidFill>
            <a:srgbClr val="BAE18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Stirling/ ELA Lille</a:t>
            </a:r>
            <a:endParaRPr lang="en-GB" sz="1600" dirty="0"/>
          </a:p>
        </p:txBody>
      </p:sp>
      <p:sp>
        <p:nvSpPr>
          <p:cNvPr id="21" name="Left Arrow 20"/>
          <p:cNvSpPr/>
          <p:nvPr/>
        </p:nvSpPr>
        <p:spPr>
          <a:xfrm>
            <a:off x="4932363" y="4581525"/>
            <a:ext cx="3240087" cy="503238"/>
          </a:xfrm>
          <a:prstGeom prst="leftArrow">
            <a:avLst>
              <a:gd name="adj1" fmla="val 8664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Glasgow / ELA Aix-Marseille</a:t>
            </a: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1835150" y="2565400"/>
            <a:ext cx="2305050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D9F1"/>
          </a:solidFill>
          <a:ln w="25400" algn="ctr">
            <a:solidFill>
              <a:srgbClr val="385D8A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</a:rPr>
              <a:t>South </a:t>
            </a:r>
            <a:r>
              <a:rPr lang="fr-FR" sz="1000" dirty="0" err="1">
                <a:latin typeface="+mn-lt"/>
              </a:rPr>
              <a:t>Lanarkshire</a:t>
            </a:r>
            <a:r>
              <a:rPr lang="fr-FR" sz="1000" dirty="0">
                <a:latin typeface="+mn-lt"/>
              </a:rPr>
              <a:t> / ELA Reims</a:t>
            </a:r>
            <a:endParaRPr lang="en-GB" sz="1000" dirty="0">
              <a:latin typeface="+mn-lt"/>
            </a:endParaRPr>
          </a:p>
        </p:txBody>
      </p:sp>
      <p:sp>
        <p:nvSpPr>
          <p:cNvPr id="15374" name="Right Arrow 13"/>
          <p:cNvSpPr>
            <a:spLocks noChangeArrowheads="1"/>
          </p:cNvSpPr>
          <p:nvPr/>
        </p:nvSpPr>
        <p:spPr bwMode="auto">
          <a:xfrm>
            <a:off x="323850" y="3644900"/>
            <a:ext cx="3527425" cy="576263"/>
          </a:xfrm>
          <a:prstGeom prst="rightArrow">
            <a:avLst>
              <a:gd name="adj1" fmla="val 50000"/>
              <a:gd name="adj2" fmla="val 76572"/>
            </a:avLst>
          </a:prstGeom>
          <a:solidFill>
            <a:srgbClr val="FFFF99"/>
          </a:solidFill>
          <a:ln w="25400" cap="rnd" algn="ctr">
            <a:solidFill>
              <a:srgbClr val="385D8A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>
                <a:latin typeface="Lucida Sans Unicode" pitchFamily="34" charset="0"/>
              </a:rPr>
              <a:t>Aberdeen / ELA Clermont Ferrand</a:t>
            </a:r>
            <a:endParaRPr lang="en-GB" sz="1400">
              <a:latin typeface="Lucida Sans Unicode" pitchFamily="34" charset="0"/>
            </a:endParaRPr>
          </a:p>
        </p:txBody>
      </p:sp>
      <p:pic>
        <p:nvPicPr>
          <p:cNvPr id="15375" name="Picture 3" descr="logo_minister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33375"/>
            <a:ext cx="1439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" descr="IF_Logo-Ecosse-RV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89588"/>
            <a:ext cx="14398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cap="none" smtClean="0"/>
              <a:t>Links between Scottish &amp; French LA, teachers and schools</a:t>
            </a:r>
            <a:endParaRPr lang="en-US" cap="none" smtClean="0"/>
          </a:p>
        </p:txBody>
      </p:sp>
      <p:pic>
        <p:nvPicPr>
          <p:cNvPr id="16386" name="Picture 4" descr="mai 2013 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35274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Westlohtian fre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7323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39750" y="4581525"/>
            <a:ext cx="3671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Teachers from Renfrewshire in Lyon</a:t>
            </a:r>
            <a:endParaRPr lang="en-US" sz="160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427538" y="458152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Teachers from Grenoble in Westlothian</a:t>
            </a:r>
            <a:endParaRPr lang="en-US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755650" y="5013325"/>
            <a:ext cx="6985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Coming soon to Scotland: French teachers</a:t>
            </a:r>
            <a:r>
              <a:rPr lang="fr-FR"/>
              <a:t> </a:t>
            </a:r>
          </a:p>
          <a:p>
            <a:pPr>
              <a:spcBef>
                <a:spcPct val="50000"/>
              </a:spcBef>
            </a:pPr>
            <a:r>
              <a:rPr lang="fr-FR"/>
              <a:t>from Nancy-Metz to Dumfries and Galloway</a:t>
            </a:r>
          </a:p>
          <a:p>
            <a:pPr>
              <a:spcBef>
                <a:spcPct val="50000"/>
              </a:spcBef>
            </a:pPr>
            <a:r>
              <a:rPr lang="fr-FR"/>
              <a:t>From Lille to Stirling</a:t>
            </a:r>
          </a:p>
          <a:p>
            <a:pPr>
              <a:spcBef>
                <a:spcPct val="50000"/>
              </a:spcBef>
            </a:pPr>
            <a:r>
              <a:rPr lang="fr-FR"/>
              <a:t>From Grenoble to Westlothian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French day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IF_Logo-Ecosse-RV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5113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851275" y="1196975"/>
            <a:ext cx="48244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Next CPD opportunity </a:t>
            </a:r>
          </a:p>
          <a:p>
            <a:r>
              <a:rPr lang="fr-FR" b="1">
                <a:solidFill>
                  <a:schemeClr val="accent1"/>
                </a:solidFill>
              </a:rPr>
              <a:t>for primary teachers</a:t>
            </a:r>
          </a:p>
          <a:p>
            <a:endParaRPr lang="fr-FR" b="1"/>
          </a:p>
          <a:p>
            <a:r>
              <a:rPr lang="fr-FR" b="1"/>
              <a:t>French Day on 16 November 2013</a:t>
            </a:r>
          </a:p>
          <a:p>
            <a:r>
              <a:rPr lang="fr-FR" b="1"/>
              <a:t>at the Institut français in Edinburgh</a:t>
            </a:r>
          </a:p>
        </p:txBody>
      </p:sp>
      <p:pic>
        <p:nvPicPr>
          <p:cNvPr id="17415" name="Image 2" descr="http://www.ifecosse.org.uk/local/cache-vignettes/L500xH110/FFF_2013-ad922.jpg"/>
          <p:cNvPicPr>
            <a:picLocks noChangeAspect="1" noChangeArrowheads="1"/>
          </p:cNvPicPr>
          <p:nvPr/>
        </p:nvPicPr>
        <p:blipFill>
          <a:blip r:embed="rId4"/>
          <a:srcRect r="63374"/>
          <a:stretch>
            <a:fillRect/>
          </a:stretch>
        </p:blipFill>
        <p:spPr bwMode="auto">
          <a:xfrm>
            <a:off x="4572000" y="3284538"/>
            <a:ext cx="17287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8313" y="3860800"/>
            <a:ext cx="81359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The French Film Festival UK </a:t>
            </a:r>
          </a:p>
          <a:p>
            <a:r>
              <a:rPr lang="en-GB" b="1"/>
              <a:t>7 November to 7 December 2013 </a:t>
            </a:r>
          </a:p>
          <a:p>
            <a:r>
              <a:rPr lang="en-GB" sz="1600"/>
              <a:t>7 cities:Glasgow, Edinburgh, Bo’ness, Kirckaldy, Dundee, Inverness and Aberdeen. </a:t>
            </a:r>
          </a:p>
          <a:p>
            <a:r>
              <a:rPr lang="en-GB" b="1">
                <a:solidFill>
                  <a:schemeClr val="accent1"/>
                </a:solidFill>
              </a:rPr>
              <a:t>Screenings for schools ( with free online resource to download)</a:t>
            </a:r>
            <a:endParaRPr lang="en-GB"/>
          </a:p>
          <a:p>
            <a:r>
              <a:rPr lang="en-GB" b="1" i="1"/>
              <a:t>Le jour des corneilles</a:t>
            </a:r>
            <a:r>
              <a:rPr lang="en-GB"/>
              <a:t> (</a:t>
            </a:r>
            <a:r>
              <a:rPr lang="en-GB" i="1"/>
              <a:t>Days of the Crows</a:t>
            </a:r>
            <a:r>
              <a:rPr lang="en-GB"/>
              <a:t>), an animated fantasy film for primary schools</a:t>
            </a:r>
          </a:p>
          <a:p>
            <a:r>
              <a:rPr lang="en-GB" b="1" i="1"/>
              <a:t>Comme un lion</a:t>
            </a:r>
            <a:r>
              <a:rPr lang="en-GB" b="1"/>
              <a:t> </a:t>
            </a:r>
            <a:r>
              <a:rPr lang="en-GB"/>
              <a:t>(</a:t>
            </a:r>
            <a:r>
              <a:rPr lang="en-GB" i="1"/>
              <a:t>Little Lion</a:t>
            </a:r>
            <a:r>
              <a:rPr lang="en-GB"/>
              <a:t>), a compelling drama about a young Senegalese dreaming of becoming a professional football player in France. </a:t>
            </a:r>
          </a:p>
          <a:p>
            <a:r>
              <a:rPr lang="en-GB"/>
              <a:t>on: </a:t>
            </a:r>
            <a:r>
              <a:rPr lang="en-GB">
                <a:hlinkClick r:id="rId5"/>
              </a:rPr>
              <a:t>www.ifecosse.org.uk/Education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2800" cap="none" smtClean="0"/>
              <a:t>Motivating pupils</a:t>
            </a:r>
            <a:endParaRPr lang="en-US" sz="2800" cap="none" smtClean="0"/>
          </a:p>
        </p:txBody>
      </p:sp>
      <p:pic>
        <p:nvPicPr>
          <p:cNvPr id="26628" name="Picture 5" descr="Selectio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76700"/>
            <a:ext cx="3384550" cy="2536825"/>
          </a:xfrm>
          <a:noFill/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427538" y="4292600"/>
            <a:ext cx="43211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accent1"/>
                </a:solidFill>
              </a:rPr>
              <a:t>Rencontres théâtrales 2014</a:t>
            </a:r>
          </a:p>
          <a:p>
            <a:pPr>
              <a:spcBef>
                <a:spcPct val="50000"/>
              </a:spcBef>
            </a:pPr>
            <a:r>
              <a:rPr lang="fr-FR" b="1"/>
              <a:t>In Edinburgh on 24 March 2014</a:t>
            </a:r>
          </a:p>
          <a:p>
            <a:pPr>
              <a:spcBef>
                <a:spcPct val="50000"/>
              </a:spcBef>
            </a:pPr>
            <a:r>
              <a:rPr lang="fr-FR"/>
              <a:t>In Aberdeeen (dtc)</a:t>
            </a:r>
          </a:p>
          <a:p>
            <a:pPr>
              <a:spcBef>
                <a:spcPct val="50000"/>
              </a:spcBef>
            </a:pPr>
            <a:r>
              <a:rPr lang="fr-FR"/>
              <a:t>In Glasgow (dtc)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6630" name="Picture 4" descr="french picture Le Sud Belmont house school Hutchin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27125"/>
            <a:ext cx="36004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3600450" cy="1192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Online competition (S2/S3)</a:t>
            </a:r>
          </a:p>
          <a:p>
            <a:pPr>
              <a:spcBef>
                <a:spcPct val="50000"/>
              </a:spcBef>
            </a:pPr>
            <a:r>
              <a:rPr lang="fr-FR" b="1"/>
              <a:t>« Vive la Francophonie »</a:t>
            </a:r>
          </a:p>
          <a:p>
            <a:pPr>
              <a:spcBef>
                <a:spcPct val="50000"/>
              </a:spcBef>
            </a:pPr>
            <a:r>
              <a:rPr lang="fr-FR" b="1"/>
              <a:t>on 20 March 2014</a:t>
            </a:r>
            <a:endParaRPr 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484313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b="1" smtClean="0"/>
              <a:t>. </a:t>
            </a:r>
          </a:p>
          <a:p>
            <a:pPr>
              <a:buFont typeface="Wingdings" pitchFamily="2" charset="2"/>
              <a:buNone/>
            </a:pPr>
            <a:endParaRPr lang="fr-FR" b="1" smtClean="0"/>
          </a:p>
          <a:p>
            <a:pPr algn="ctr">
              <a:buFont typeface="Wingdings" pitchFamily="2" charset="2"/>
              <a:buNone/>
            </a:pPr>
            <a:r>
              <a:rPr lang="fr-FR" sz="2800" b="1" smtClean="0"/>
              <a:t>Interested in any of these actions? 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/>
              <a:t>Please contact me: 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/>
              <a:t>Marie-Christine Thiébaut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>
                <a:hlinkClick r:id="rId2"/>
              </a:rPr>
              <a:t>education@ifecosse.org.uk</a:t>
            </a:r>
            <a:endParaRPr lang="fr-FR" sz="2800" smtClean="0"/>
          </a:p>
          <a:p>
            <a:pPr algn="ctr">
              <a:buFont typeface="Wingdings" pitchFamily="2" charset="2"/>
              <a:buNone/>
            </a:pPr>
            <a:endParaRPr lang="fr-FR" smtClean="0"/>
          </a:p>
          <a:p>
            <a:pPr algn="ctr">
              <a:buFont typeface="Wingdings" pitchFamily="2" charset="2"/>
              <a:buNone/>
            </a:pPr>
            <a:endParaRPr lang="fr-FR" smtClean="0"/>
          </a:p>
          <a:p>
            <a:pPr algn="ctr"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</a:rPr>
              <a:t>MERCI ! Et à bientôt! 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19458" name="Picture 4" descr="IF_Logo-Ecosse-RVB.gif"/>
          <p:cNvPicPr>
            <a:picLocks noChangeAspect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0350"/>
            <a:ext cx="1701800" cy="1143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228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Lucida Sans Unicode</vt:lpstr>
      <vt:lpstr>Wingdings</vt:lpstr>
      <vt:lpstr>Wingdings 2</vt:lpstr>
      <vt:lpstr>Calibri</vt:lpstr>
      <vt:lpstr>Oriel</vt:lpstr>
      <vt:lpstr>Oriel</vt:lpstr>
      <vt:lpstr>Oriel</vt:lpstr>
      <vt:lpstr>Oriel</vt:lpstr>
      <vt:lpstr>Oriel</vt:lpstr>
      <vt:lpstr>Oriel</vt:lpstr>
      <vt:lpstr>Our contribution  to the 1 + 2 model    in Scotland</vt:lpstr>
      <vt:lpstr>Signature of the agreement  in the educational area  between Scotland and France </vt:lpstr>
      <vt:lpstr>Supporting links between schools, teachers, pupils  within local authorities in Scotland and in France </vt:lpstr>
      <vt:lpstr>Links between Scottish &amp; French LA, teachers and schools</vt:lpstr>
      <vt:lpstr>Slide 5</vt:lpstr>
      <vt:lpstr>Motivating pupils</vt:lpstr>
      <vt:lpstr>Slide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 between schools, teachers, pupils in France and Scotland</dc:title>
  <dc:creator>teachers</dc:creator>
  <cp:lastModifiedBy>acpf</cp:lastModifiedBy>
  <cp:revision>45</cp:revision>
  <dcterms:created xsi:type="dcterms:W3CDTF">2013-05-20T10:26:24Z</dcterms:created>
  <dcterms:modified xsi:type="dcterms:W3CDTF">2013-10-31T11:05:51Z</dcterms:modified>
</cp:coreProperties>
</file>